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4"/>
  </p:sldMasterIdLst>
  <p:notesMasterIdLst>
    <p:notesMasterId r:id="rId23"/>
  </p:notesMasterIdLst>
  <p:handoutMasterIdLst>
    <p:handoutMasterId r:id="rId24"/>
  </p:handoutMasterIdLst>
  <p:sldIdLst>
    <p:sldId id="3825" r:id="rId5"/>
    <p:sldId id="3826" r:id="rId6"/>
    <p:sldId id="3827" r:id="rId7"/>
    <p:sldId id="3839" r:id="rId8"/>
    <p:sldId id="3791" r:id="rId9"/>
    <p:sldId id="3837" r:id="rId10"/>
    <p:sldId id="3838" r:id="rId11"/>
    <p:sldId id="3842" r:id="rId12"/>
    <p:sldId id="3841" r:id="rId13"/>
    <p:sldId id="3792" r:id="rId14"/>
    <p:sldId id="3794" r:id="rId15"/>
    <p:sldId id="3835" r:id="rId16"/>
    <p:sldId id="3843" r:id="rId17"/>
    <p:sldId id="3844" r:id="rId18"/>
    <p:sldId id="3845" r:id="rId19"/>
    <p:sldId id="3846" r:id="rId20"/>
    <p:sldId id="3847" r:id="rId21"/>
    <p:sldId id="3848" r:id="rId22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BA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114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+mj-lt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24D597-4836-42AA-8840-ACAAD80842E5}" type="datetime1">
              <a:rPr lang="ko-KR" altLang="en-US" smtClean="0">
                <a:latin typeface="+mj-lt"/>
              </a:rPr>
              <a:t>2022-11-21</a:t>
            </a:fld>
            <a:endParaRPr lang="ko-KR" altLang="en-US" dirty="0">
              <a:latin typeface="+mj-lt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+mj-lt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D0F4C1-F197-4411-A8B3-D320801A9BAD}" type="slidenum">
              <a:rPr lang="en-US" altLang="ko-KR" smtClean="0">
                <a:latin typeface="+mj-lt"/>
              </a:rPr>
              <a:t>‹#›</a:t>
            </a:fld>
            <a:endParaRPr lang="ko-KR" alt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838917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C8C1DB09-50C6-4917-B352-F3C3284AAE69}" type="datetime1">
              <a:rPr lang="ko-KR" altLang="en-US" smtClean="0"/>
              <a:pPr/>
              <a:t>2022-11-21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D40C6A29-4676-420C-BBE3-ACC2B80F64D4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391522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10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433415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11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098222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12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098877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13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367361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14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740388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15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71003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2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014264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3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732138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4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470188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5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16686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6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705066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7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58496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8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777620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9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98706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자유형(F)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2" name="직선 연결선(S)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호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rtlCol="0" anchor="b"/>
          <a:lstStyle>
            <a:lvl1pPr algn="r">
              <a:defRPr sz="6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 rtlCol="0"/>
          <a:lstStyle>
            <a:lvl1pPr marL="0" indent="0" algn="r">
              <a:buNone/>
              <a:defRPr sz="2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 3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텍스트 개체 틀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3" name="내용 개체 틀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개의 중간 그림을 사용한 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그림 개체 틀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1" name="그림 개체 틀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호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 rtlCol="0"/>
          <a:lstStyle>
            <a:lvl1pPr marL="0" indent="0"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6858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무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자유형: 도형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 rtlCol="0"/>
          <a:lstStyle>
            <a:lvl1pPr algn="l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 rtlCol="0"/>
          <a:lstStyle>
            <a:lvl1pPr marL="0" indent="0"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안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호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rtlCol="0" anchor="ctr"/>
          <a:lstStyle>
            <a:lvl1pPr marL="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buNone/>
              <a:defRPr/>
            </a:lvl4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2 작은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그림 개체 틀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1" name="그림 개체 틀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lnSpc>
                <a:spcPct val="110000"/>
              </a:lnSpc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lnSpc>
                <a:spcPct val="110000"/>
              </a:lnSpc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685800">
              <a:lnSpc>
                <a:spcPct val="110000"/>
              </a:lnSpc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lnSpc>
                <a:spcPct val="110000"/>
              </a:lnSpc>
              <a:defRPr/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호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rtlCol="0" anchor="b"/>
          <a:lstStyle>
            <a:lvl1pPr algn="ctr">
              <a:defRPr sz="6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그림이 있는 견적 슬라이드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 rtlCol="0"/>
          <a:lstStyle>
            <a:lvl1pPr>
              <a:buNone/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10" name="제목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rtlCol="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1" name="날짜 개체 틀 10">
            <a:extLst>
              <a:ext uri="{FF2B5EF4-FFF2-40B4-BE49-F238E27FC236}">
                <a16:creationId xmlns:a16="http://schemas.microsoft.com/office/drawing/2014/main" id="{6B76FE53-FB67-4871-8485-71BAAFD7D1B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/>
              <a:t>9/3/20XX</a:t>
            </a:r>
            <a:endParaRPr lang="ko-KR" altLang="en-US" noProof="0" dirty="0"/>
          </a:p>
        </p:txBody>
      </p:sp>
      <p:sp>
        <p:nvSpPr>
          <p:cNvPr id="12" name="바닥글 개체 틀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/>
              <a:t>프레젠테이션 제목</a:t>
            </a: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/>
              <a:pPr>
                <a:defRPr/>
              </a:pPr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>
            <a:normAutofit/>
          </a:bodyPr>
          <a:lstStyle>
            <a:lvl1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>
            <a:normAutofit/>
          </a:bodyPr>
          <a:lstStyle>
            <a:lvl1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img.freepik.com/free-vector/focus-spotlight-effect-display-in-warm-color_1017-25845.jpg" TargetMode="External"/><Relationship Id="rId13" Type="http://schemas.openxmlformats.org/officeDocument/2006/relationships/hyperlink" Target="https://www.techjockey.com/detail/autodesk-3ds-max" TargetMode="External"/><Relationship Id="rId3" Type="http://schemas.openxmlformats.org/officeDocument/2006/relationships/hyperlink" Target="https://pixabay.com/ko/photos/%ed%8c%80-%eb%ac%b8%ec%a0%9c-%ec%86%94%eb%a3%a8%ec%85%98-%eb%b6%84%ec%84%9d-4021480/" TargetMode="External"/><Relationship Id="rId7" Type="http://schemas.openxmlformats.org/officeDocument/2006/relationships/hyperlink" Target="https://store.steampowered.com/app/1549180/Propnight/" TargetMode="External"/><Relationship Id="rId12" Type="http://schemas.openxmlformats.org/officeDocument/2006/relationships/hyperlink" Target="https://grabcad.com/groups/zbrush-plugin-group" TargetMode="External"/><Relationship Id="rId2" Type="http://schemas.openxmlformats.org/officeDocument/2006/relationships/hyperlink" Target="https://ko.wikipedia.org/wiki/%ED%95%9C%EA%B5%AD%EA%B3%B5%ED%95%99%EB%8C%80%ED%95%99%EA%B5%90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google.com/aclk?sa=l&amp;ai=DChcSEwiDu6SOpr_7AhWYq5YKHbNcCzYYABArGgJ0bA&amp;sig=AOD64_2o7eF6BY-x7jvHy5oMSgU8qVTttA&amp;adurl&amp;ctype=5&amp;ved=2ahUKEwjYtpGOpr_7AhWHRvUHHfAeD5kQuxd6BQgBEK4D" TargetMode="External"/><Relationship Id="rId11" Type="http://schemas.openxmlformats.org/officeDocument/2006/relationships/hyperlink" Target="https://osb114.com/373" TargetMode="External"/><Relationship Id="rId5" Type="http://schemas.openxmlformats.org/officeDocument/2006/relationships/hyperlink" Target="https://cdn.pixabay.com/photo/2017/03/24/03/20/keyboard-2170063__480.png" TargetMode="External"/><Relationship Id="rId10" Type="http://schemas.openxmlformats.org/officeDocument/2006/relationships/hyperlink" Target="https://visualstudio.microsoft.com/ko/" TargetMode="External"/><Relationship Id="rId4" Type="http://schemas.openxmlformats.org/officeDocument/2006/relationships/hyperlink" Target="https://br.freepik.com/fotos-premium/mao-de-homem-escrevendo-no-notebook-enquanto-usa-o-laptop_19012479.htm" TargetMode="External"/><Relationship Id="rId9" Type="http://schemas.openxmlformats.org/officeDocument/2006/relationships/hyperlink" Target="https://desktop.github.com/" TargetMode="External"/><Relationship Id="rId14" Type="http://schemas.openxmlformats.org/officeDocument/2006/relationships/hyperlink" Target="https://www.thefastcode.com/ko-krw/article/what-is-direct-x-12-and-why-is-it-important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Avoid* him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2018180009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김시인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en-US" altLang="ko-KR" dirty="0"/>
              <a:t>2018180010 </a:t>
            </a:r>
            <a:r>
              <a:rPr lang="ko-KR" altLang="en-US" dirty="0" err="1"/>
              <a:t>김연규</a:t>
            </a:r>
            <a:endParaRPr lang="en-US" altLang="ko-KR" dirty="0"/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2018182034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전수민</a:t>
            </a:r>
          </a:p>
        </p:txBody>
      </p:sp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>
            <a:extLst>
              <a:ext uri="{FF2B5EF4-FFF2-40B4-BE49-F238E27FC236}">
                <a16:creationId xmlns:a16="http://schemas.microsoft.com/office/drawing/2014/main" id="{FA26ED92-618F-5775-9EC1-7872BDF7CF78}"/>
              </a:ext>
            </a:extLst>
          </p:cNvPr>
          <p:cNvGrpSpPr/>
          <p:nvPr/>
        </p:nvGrpSpPr>
        <p:grpSpPr>
          <a:xfrm>
            <a:off x="418879" y="1859712"/>
            <a:ext cx="4156126" cy="1243357"/>
            <a:chOff x="808166" y="1227921"/>
            <a:chExt cx="4329423" cy="1202389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73FAA285-D4F3-2D75-2DB5-96BFA2B3F171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DirectX 12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30E1505C-AA71-9FD9-DC75-E2474740F7F6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2FC5F72A-BB28-A785-92F7-C76640B455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/>
            <a:stretch/>
          </p:blipFill>
          <p:spPr>
            <a:xfrm>
              <a:off x="808166" y="1227921"/>
              <a:ext cx="1351891" cy="1096488"/>
            </a:xfrm>
            <a:prstGeom prst="rect">
              <a:avLst/>
            </a:prstGeom>
          </p:spPr>
        </p:pic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D871660-0E08-6BA5-16AD-2C6C99E8E3FC}"/>
              </a:ext>
            </a:extLst>
          </p:cNvPr>
          <p:cNvGrpSpPr/>
          <p:nvPr/>
        </p:nvGrpSpPr>
        <p:grpSpPr>
          <a:xfrm>
            <a:off x="427240" y="3137368"/>
            <a:ext cx="4147765" cy="1235126"/>
            <a:chOff x="816876" y="1235881"/>
            <a:chExt cx="4320713" cy="1194429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DA82B9F7-765B-4159-D5E7-F2C514F19C0C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3DS Max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BE68F4BB-F64A-FBDD-6391-EB490D8944C4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44CB1CB3-F4EA-48D3-BD47-1CB8A21A67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/>
            <a:stretch/>
          </p:blipFill>
          <p:spPr>
            <a:xfrm>
              <a:off x="816876" y="1235881"/>
              <a:ext cx="1244374" cy="1164913"/>
            </a:xfrm>
            <a:prstGeom prst="rect">
              <a:avLst/>
            </a:prstGeom>
          </p:spPr>
        </p:pic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97B16A16-CE14-3688-11EA-F92641FA3F35}"/>
              </a:ext>
            </a:extLst>
          </p:cNvPr>
          <p:cNvGrpSpPr/>
          <p:nvPr/>
        </p:nvGrpSpPr>
        <p:grpSpPr>
          <a:xfrm>
            <a:off x="418879" y="4469289"/>
            <a:ext cx="4156126" cy="1222776"/>
            <a:chOff x="808166" y="1247824"/>
            <a:chExt cx="4329423" cy="1182486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12083B3-5933-3F77-BBB1-752538C57836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Photoshop CS6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D58BAD3C-4E33-4D03-9BEC-4C6D4176577C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7F83630B-FD9C-C4CE-01F4-364ED5CB97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/>
            <a:stretch/>
          </p:blipFill>
          <p:spPr>
            <a:xfrm>
              <a:off x="808166" y="1247824"/>
              <a:ext cx="1253084" cy="1147132"/>
            </a:xfrm>
            <a:prstGeom prst="rect">
              <a:avLst/>
            </a:prstGeom>
          </p:spPr>
        </p:pic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563485D3-DBFB-3B65-BAD4-F3D3DF064DD1}"/>
              </a:ext>
            </a:extLst>
          </p:cNvPr>
          <p:cNvGrpSpPr/>
          <p:nvPr/>
        </p:nvGrpSpPr>
        <p:grpSpPr>
          <a:xfrm>
            <a:off x="4662771" y="1888197"/>
            <a:ext cx="4156126" cy="1214873"/>
            <a:chOff x="808166" y="1255467"/>
            <a:chExt cx="4329423" cy="1174843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B34B5FAE-8409-A7D1-E12D-D0166D704B73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 err="1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ZBrush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52" name="직선 연결선 51">
              <a:extLst>
                <a:ext uri="{FF2B5EF4-FFF2-40B4-BE49-F238E27FC236}">
                  <a16:creationId xmlns:a16="http://schemas.microsoft.com/office/drawing/2014/main" id="{425CEC83-8B77-AE3D-77BF-FBD49661E437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DBA3C4D3-061A-132C-824B-CF677BA8FC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/>
            <a:stretch/>
          </p:blipFill>
          <p:spPr>
            <a:xfrm>
              <a:off x="808166" y="1255467"/>
              <a:ext cx="1351891" cy="1041396"/>
            </a:xfrm>
            <a:prstGeom prst="rect">
              <a:avLst/>
            </a:prstGeom>
          </p:spPr>
        </p:pic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D2D28EBF-B42B-C481-ADFC-443CAE92017F}"/>
              </a:ext>
            </a:extLst>
          </p:cNvPr>
          <p:cNvGrpSpPr/>
          <p:nvPr/>
        </p:nvGrpSpPr>
        <p:grpSpPr>
          <a:xfrm>
            <a:off x="4662771" y="3165770"/>
            <a:ext cx="4156126" cy="1214866"/>
            <a:chOff x="808166" y="1255473"/>
            <a:chExt cx="4329423" cy="1174837"/>
          </a:xfrm>
        </p:grpSpPr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33729F7A-C9C1-3887-D5F1-BFC213FDEA07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Visual Studio 2022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DC6EA978-D93A-95AA-6E56-F7DB8E5326AC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id="{4A4D7FCC-E5C6-1992-9B74-465F36057A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/>
            <a:stretch/>
          </p:blipFill>
          <p:spPr>
            <a:xfrm>
              <a:off x="808166" y="1255473"/>
              <a:ext cx="1244374" cy="1139870"/>
            </a:xfrm>
            <a:prstGeom prst="rect">
              <a:avLst/>
            </a:prstGeom>
          </p:spPr>
        </p:pic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B3A45709-81E1-1A77-BEF9-C47314AD8047}"/>
              </a:ext>
            </a:extLst>
          </p:cNvPr>
          <p:cNvGrpSpPr/>
          <p:nvPr/>
        </p:nvGrpSpPr>
        <p:grpSpPr>
          <a:xfrm>
            <a:off x="4662771" y="4369721"/>
            <a:ext cx="4156126" cy="1322344"/>
            <a:chOff x="808166" y="1151537"/>
            <a:chExt cx="4329423" cy="1278773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6E62A6F5-B635-24B8-2012-932E61B60848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GitHub Desktop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0F3498E3-6C0C-110D-F1FD-41B7FCB754BA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1" name="그림 60">
              <a:extLst>
                <a:ext uri="{FF2B5EF4-FFF2-40B4-BE49-F238E27FC236}">
                  <a16:creationId xmlns:a16="http://schemas.microsoft.com/office/drawing/2014/main" id="{62EE0186-12E3-58D5-4F24-0A4EBA03DB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/>
            <a:stretch/>
          </p:blipFill>
          <p:spPr>
            <a:xfrm>
              <a:off x="808166" y="1151537"/>
              <a:ext cx="1351891" cy="1249257"/>
            </a:xfrm>
            <a:prstGeom prst="rect">
              <a:avLst/>
            </a:prstGeom>
          </p:spPr>
        </p:pic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ABC674C4-A93A-57B6-2C0A-3ED51727BDD2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dirty="0"/>
              <a:t>개발 환경</a:t>
            </a:r>
          </a:p>
        </p:txBody>
      </p:sp>
    </p:spTree>
    <p:extLst>
      <p:ext uri="{BB962C8B-B14F-4D97-AF65-F5344CB8AC3E}">
        <p14:creationId xmlns:p14="http://schemas.microsoft.com/office/powerpoint/2010/main" val="3927950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5787D4-2DD4-0E55-6011-BEDBC99766A6}"/>
              </a:ext>
            </a:extLst>
          </p:cNvPr>
          <p:cNvSpPr txBox="1"/>
          <p:nvPr/>
        </p:nvSpPr>
        <p:spPr>
          <a:xfrm>
            <a:off x="759124" y="1857375"/>
            <a:ext cx="38560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후처리</a:t>
            </a:r>
            <a:endParaRPr lang="en-US" altLang="ko-KR" sz="2800" dirty="0"/>
          </a:p>
          <a:p>
            <a:r>
              <a:rPr lang="ko-KR" altLang="en-US" dirty="0"/>
              <a:t>외곽선 구현 및 많은 조명 처리를 위한 지연 조명을 구현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C3169A-1BA8-73B0-6AFD-3AEF8BADFEE9}"/>
              </a:ext>
            </a:extLst>
          </p:cNvPr>
          <p:cNvSpPr txBox="1"/>
          <p:nvPr/>
        </p:nvSpPr>
        <p:spPr>
          <a:xfrm>
            <a:off x="4931433" y="1860416"/>
            <a:ext cx="527361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/>
              <a:t>노말매핑</a:t>
            </a:r>
            <a:endParaRPr lang="en-US" altLang="ko-KR" sz="2800" dirty="0"/>
          </a:p>
          <a:p>
            <a:r>
              <a:rPr lang="ko-KR" altLang="en-US" dirty="0" err="1"/>
              <a:t>노말맵을</a:t>
            </a:r>
            <a:r>
              <a:rPr lang="ko-KR" altLang="en-US" dirty="0"/>
              <a:t> 사용하여 재질을 더욱 사실적으로 표현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B02D1B-0931-0063-9098-E5057774521D}"/>
              </a:ext>
            </a:extLst>
          </p:cNvPr>
          <p:cNvSpPr txBox="1"/>
          <p:nvPr/>
        </p:nvSpPr>
        <p:spPr>
          <a:xfrm>
            <a:off x="727495" y="3046175"/>
            <a:ext cx="38560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3D </a:t>
            </a:r>
            <a:r>
              <a:rPr lang="ko-KR" altLang="en-US" sz="2800" dirty="0"/>
              <a:t>사운드</a:t>
            </a:r>
            <a:endParaRPr lang="en-US" altLang="ko-KR" sz="2800" dirty="0"/>
          </a:p>
          <a:p>
            <a:r>
              <a:rPr lang="ko-KR" altLang="en-US" dirty="0"/>
              <a:t>방향과 거리에 따라 다른 사운드를 구현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E24E68-1E09-F4EE-4811-8972A8F10F85}"/>
              </a:ext>
            </a:extLst>
          </p:cNvPr>
          <p:cNvSpPr txBox="1"/>
          <p:nvPr/>
        </p:nvSpPr>
        <p:spPr>
          <a:xfrm>
            <a:off x="727495" y="4502755"/>
            <a:ext cx="38560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그림자</a:t>
            </a:r>
            <a:endParaRPr lang="en-US" altLang="ko-KR" sz="2800" dirty="0"/>
          </a:p>
          <a:p>
            <a:r>
              <a:rPr lang="ko-KR" altLang="en-US" dirty="0"/>
              <a:t>외부와 내부에 있는 조명에  따른 그림자 구현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DF43E7-B656-72ED-A8D5-CA75D20CC46B}"/>
              </a:ext>
            </a:extLst>
          </p:cNvPr>
          <p:cNvSpPr txBox="1"/>
          <p:nvPr/>
        </p:nvSpPr>
        <p:spPr>
          <a:xfrm>
            <a:off x="4868172" y="3113966"/>
            <a:ext cx="527361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IOCP</a:t>
            </a:r>
          </a:p>
          <a:p>
            <a:r>
              <a:rPr lang="ko-KR" altLang="en-US" dirty="0" err="1"/>
              <a:t>멀티쓰레드</a:t>
            </a:r>
            <a:r>
              <a:rPr lang="ko-KR" altLang="en-US" dirty="0"/>
              <a:t> </a:t>
            </a:r>
            <a:r>
              <a:rPr lang="en-US" altLang="ko-KR" dirty="0"/>
              <a:t>IOCP</a:t>
            </a:r>
            <a:r>
              <a:rPr lang="ko-KR" altLang="en-US" dirty="0"/>
              <a:t>를 사용하여 서버 구현</a:t>
            </a:r>
            <a:endParaRPr lang="en-US" altLang="ko-K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A4A573-8DD9-199E-46C5-80E32904E25F}"/>
              </a:ext>
            </a:extLst>
          </p:cNvPr>
          <p:cNvSpPr txBox="1"/>
          <p:nvPr/>
        </p:nvSpPr>
        <p:spPr>
          <a:xfrm>
            <a:off x="4868171" y="4493482"/>
            <a:ext cx="52736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최적화</a:t>
            </a:r>
            <a:endParaRPr lang="en-US" altLang="ko-KR" sz="2800" dirty="0"/>
          </a:p>
          <a:p>
            <a:r>
              <a:rPr lang="ko-KR" altLang="en-US" dirty="0"/>
              <a:t>공간 분할</a:t>
            </a:r>
            <a:r>
              <a:rPr lang="en-US" altLang="ko-KR" dirty="0"/>
              <a:t>, </a:t>
            </a:r>
            <a:r>
              <a:rPr lang="ko-KR" altLang="en-US" dirty="0" err="1"/>
              <a:t>프러스텀</a:t>
            </a:r>
            <a:r>
              <a:rPr lang="ko-KR" altLang="en-US" dirty="0"/>
              <a:t> </a:t>
            </a:r>
            <a:r>
              <a:rPr lang="ko-KR" altLang="en-US" dirty="0" err="1"/>
              <a:t>컬링</a:t>
            </a:r>
            <a:r>
              <a:rPr lang="en-US" altLang="ko-KR" dirty="0"/>
              <a:t>, </a:t>
            </a:r>
            <a:r>
              <a:rPr lang="ko-KR" altLang="en-US" dirty="0"/>
              <a:t>하드웨어 </a:t>
            </a:r>
            <a:r>
              <a:rPr lang="ko-KR" altLang="en-US" dirty="0" err="1"/>
              <a:t>인스턴싱</a:t>
            </a:r>
            <a:r>
              <a:rPr lang="ko-KR" altLang="en-US" dirty="0"/>
              <a:t> 등 연산 결과를 줄이기 위한 최적화 구현 </a:t>
            </a:r>
            <a:endParaRPr lang="en-US" altLang="ko-KR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38985C48-275A-DC02-F968-CF37D3CE5CF0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기술적 요소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3910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4BA5614B-A375-56A8-0477-9AF39CBD398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19521624"/>
              </p:ext>
            </p:extLst>
          </p:nvPr>
        </p:nvGraphicFramePr>
        <p:xfrm>
          <a:off x="589621" y="1763203"/>
          <a:ext cx="10590213" cy="379220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530071">
                  <a:extLst>
                    <a:ext uri="{9D8B030D-6E8A-4147-A177-3AD203B41FA5}">
                      <a16:colId xmlns:a16="http://schemas.microsoft.com/office/drawing/2014/main" val="3082284057"/>
                    </a:ext>
                  </a:extLst>
                </a:gridCol>
                <a:gridCol w="3530071">
                  <a:extLst>
                    <a:ext uri="{9D8B030D-6E8A-4147-A177-3AD203B41FA5}">
                      <a16:colId xmlns:a16="http://schemas.microsoft.com/office/drawing/2014/main" val="2964871928"/>
                    </a:ext>
                  </a:extLst>
                </a:gridCol>
                <a:gridCol w="3530071">
                  <a:extLst>
                    <a:ext uri="{9D8B030D-6E8A-4147-A177-3AD203B41FA5}">
                      <a16:colId xmlns:a16="http://schemas.microsoft.com/office/drawing/2014/main" val="1453851873"/>
                    </a:ext>
                  </a:extLst>
                </a:gridCol>
              </a:tblGrid>
              <a:tr h="9183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/>
                        <a:t>김시인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/>
                        <a:t>김연규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전수민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818427"/>
                  </a:ext>
                </a:extLst>
              </a:tr>
              <a:tr h="2873866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  <a:p>
                      <a:pPr algn="ctr" latinLnBrk="1"/>
                      <a:r>
                        <a:rPr lang="en-US" altLang="ko-KR" sz="2000" dirty="0"/>
                        <a:t>- C, C++ </a:t>
                      </a:r>
                      <a:r>
                        <a:rPr lang="ko-KR" altLang="en-US" sz="2000" dirty="0"/>
                        <a:t>프로그래밍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STL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게임프로그래밍 </a:t>
                      </a:r>
                      <a:r>
                        <a:rPr lang="en-US" altLang="ko-KR" sz="2000" dirty="0"/>
                        <a:t>1,2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marL="285750" indent="-285750" algn="ctr" latinLnBrk="1">
                        <a:buFontTx/>
                        <a:buChar char="-"/>
                      </a:pPr>
                      <a:r>
                        <a:rPr lang="en-US" altLang="ko-KR" sz="2000" dirty="0"/>
                        <a:t>3D </a:t>
                      </a:r>
                      <a:r>
                        <a:rPr lang="ko-KR" altLang="en-US" sz="2000" dirty="0"/>
                        <a:t>애니메이션 </a:t>
                      </a:r>
                      <a:r>
                        <a:rPr lang="en-US" altLang="ko-KR" sz="2000" dirty="0"/>
                        <a:t>1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  <a:p>
                      <a:pPr algn="ctr" latinLnBrk="1"/>
                      <a:r>
                        <a:rPr lang="en-US" altLang="ko-KR" sz="2000" dirty="0"/>
                        <a:t>- C </a:t>
                      </a:r>
                      <a:r>
                        <a:rPr lang="ko-KR" altLang="en-US" sz="2000" dirty="0"/>
                        <a:t>프로그래밍 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모델링 </a:t>
                      </a:r>
                      <a:r>
                        <a:rPr lang="en-US" altLang="ko-KR" sz="2000" dirty="0"/>
                        <a:t>1,2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애니메이션 </a:t>
                      </a:r>
                      <a:r>
                        <a:rPr lang="en-US" altLang="ko-KR" sz="2000" dirty="0"/>
                        <a:t>1,2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</a:t>
                      </a:r>
                      <a:r>
                        <a:rPr lang="ko-KR" altLang="en-US" sz="2000" dirty="0" err="1"/>
                        <a:t>블렌더</a:t>
                      </a:r>
                      <a:r>
                        <a:rPr lang="ko-KR" altLang="en-US" sz="2000" dirty="0"/>
                        <a:t> 특강 수강</a:t>
                      </a:r>
                    </a:p>
                    <a:p>
                      <a:pPr algn="ctr" latinLnBrk="1"/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ctr" latinLnBrk="1">
                        <a:buFontTx/>
                        <a:buChar char="-"/>
                      </a:pPr>
                      <a:r>
                        <a:rPr lang="en-US" altLang="ko-KR" sz="2000" dirty="0"/>
                        <a:t>C, C++ </a:t>
                      </a:r>
                      <a:r>
                        <a:rPr lang="ko-KR" altLang="en-US" sz="2000" dirty="0"/>
                        <a:t>프로그래밍</a:t>
                      </a:r>
                      <a:endParaRPr lang="en-US" altLang="ko-KR" sz="2000" dirty="0"/>
                    </a:p>
                    <a:p>
                      <a:pPr marL="285750" indent="-285750" algn="ctr" latinLnBrk="1">
                        <a:buFontTx/>
                        <a:buChar char="-"/>
                      </a:pPr>
                      <a:r>
                        <a:rPr lang="en-US" altLang="ko-KR" sz="2000" dirty="0"/>
                        <a:t> STL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STL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게임프로그래밍 </a:t>
                      </a:r>
                      <a:r>
                        <a:rPr lang="en-US" altLang="ko-KR" sz="2000" dirty="0"/>
                        <a:t>1,2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애니메이션 </a:t>
                      </a:r>
                      <a:r>
                        <a:rPr lang="en-US" altLang="ko-KR" sz="2000" dirty="0"/>
                        <a:t>1 </a:t>
                      </a:r>
                      <a:r>
                        <a:rPr lang="ko-KR" altLang="en-US" sz="2000" dirty="0"/>
                        <a:t>수강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9069578"/>
                  </a:ext>
                </a:extLst>
              </a:tr>
            </a:tbl>
          </a:graphicData>
        </a:graphic>
      </p:graphicFrame>
      <p:sp>
        <p:nvSpPr>
          <p:cNvPr id="5" name="제목 1">
            <a:extLst>
              <a:ext uri="{FF2B5EF4-FFF2-40B4-BE49-F238E27FC236}">
                <a16:creationId xmlns:a16="http://schemas.microsoft.com/office/drawing/2014/main" id="{67D540DC-DF26-DFF0-3BFE-336EC3411F7D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dirty="0"/>
              <a:t>개인별 준비 현황 </a:t>
            </a:r>
          </a:p>
        </p:txBody>
      </p:sp>
    </p:spTree>
    <p:extLst>
      <p:ext uri="{BB962C8B-B14F-4D97-AF65-F5344CB8AC3E}">
        <p14:creationId xmlns:p14="http://schemas.microsoft.com/office/powerpoint/2010/main" val="29542793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6CB9F2-D024-FBE8-927F-A954170AFF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61068" y="2133598"/>
            <a:ext cx="9828212" cy="4056063"/>
          </a:xfrm>
        </p:spPr>
        <p:txBody>
          <a:bodyPr>
            <a:norm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E</a:t>
            </a:r>
            <a:r>
              <a:rPr lang="ko-KR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동을 바탕으로 제작하여 몰입도 상승</a:t>
            </a:r>
            <a:endParaRPr lang="en-US" altLang="ko-KR" sz="3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3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숨바꼭질에 협동요소를 접목</a:t>
            </a:r>
            <a:endParaRPr lang="en-US" altLang="ko-KR" sz="3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3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디테일한 조명 효과</a:t>
            </a:r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F05A047-1A35-2697-A3E1-F0C805A00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51" y="4749244"/>
            <a:ext cx="2431473" cy="138071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1FEDE95-AC3B-9DDD-E305-09B9806835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87" y="1690686"/>
            <a:ext cx="2437637" cy="1380717"/>
          </a:xfrm>
          <a:prstGeom prst="rect">
            <a:avLst/>
          </a:prstGeom>
        </p:spPr>
      </p:pic>
      <p:pic>
        <p:nvPicPr>
          <p:cNvPr id="1030" name="Picture 6" descr="팀의 무료 사진">
            <a:extLst>
              <a:ext uri="{FF2B5EF4-FFF2-40B4-BE49-F238E27FC236}">
                <a16:creationId xmlns:a16="http://schemas.microsoft.com/office/drawing/2014/main" id="{2F28E6C8-CC3B-1CCC-AB4E-409D50F4E8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23" r="51" b="821"/>
          <a:stretch/>
        </p:blipFill>
        <p:spPr bwMode="auto">
          <a:xfrm>
            <a:off x="617487" y="3219965"/>
            <a:ext cx="2437638" cy="1380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9BDFC724-32C4-6611-CE97-C36F9590C9FA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타 게임과의 차별성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6007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FAFB8585-029C-DD69-3646-2ED66E0EEEF2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역할 분담 및 일정</a:t>
            </a:r>
            <a:endParaRPr lang="ko-KR" altLang="en-US" dirty="0"/>
          </a:p>
        </p:txBody>
      </p:sp>
      <p:sp>
        <p:nvSpPr>
          <p:cNvPr id="6" name="사각형: 잘린 대각선 방향 모서리 5">
            <a:extLst>
              <a:ext uri="{FF2B5EF4-FFF2-40B4-BE49-F238E27FC236}">
                <a16:creationId xmlns:a16="http://schemas.microsoft.com/office/drawing/2014/main" id="{60BC1513-5A43-CFBD-CEF2-2D159F6C1AE0}"/>
              </a:ext>
            </a:extLst>
          </p:cNvPr>
          <p:cNvSpPr/>
          <p:nvPr/>
        </p:nvSpPr>
        <p:spPr>
          <a:xfrm>
            <a:off x="904873" y="1679806"/>
            <a:ext cx="3267075" cy="4772025"/>
          </a:xfrm>
          <a:prstGeom prst="snip2Diag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/>
              <a:t>클라이언트 </a:t>
            </a:r>
            <a:r>
              <a:rPr lang="en-US" altLang="ko-KR" sz="2400" b="1" dirty="0"/>
              <a:t>/ </a:t>
            </a:r>
            <a:r>
              <a:rPr lang="ko-KR" altLang="en-US" sz="2400" b="1" dirty="0"/>
              <a:t>서버</a:t>
            </a:r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algn="ctr"/>
            <a:r>
              <a:rPr lang="ko-KR" altLang="en-US" dirty="0"/>
              <a:t>게임플레이 내 스킬 구현</a:t>
            </a:r>
            <a:r>
              <a:rPr lang="en-US" altLang="ko-KR" dirty="0"/>
              <a:t>, </a:t>
            </a:r>
            <a:r>
              <a:rPr lang="ko-KR" altLang="en-US" dirty="0"/>
              <a:t>사운드 처리</a:t>
            </a:r>
            <a:r>
              <a:rPr lang="en-US" altLang="ko-KR" dirty="0"/>
              <a:t>, </a:t>
            </a:r>
            <a:r>
              <a:rPr lang="ko-KR" altLang="en-US" dirty="0"/>
              <a:t>외곽선 구현</a:t>
            </a:r>
            <a:br>
              <a:rPr lang="en-US" altLang="ko-KR" dirty="0"/>
            </a:b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프레임워크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게임플레이 및 상호작용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캐릭터 애니메이션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충돌 및 최적화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서버 구현 및 동기화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7" name="사각형: 잘린 대각선 방향 모서리 6">
            <a:extLst>
              <a:ext uri="{FF2B5EF4-FFF2-40B4-BE49-F238E27FC236}">
                <a16:creationId xmlns:a16="http://schemas.microsoft.com/office/drawing/2014/main" id="{4EC41C13-05A8-D37F-D000-2C3ECBF53F0C}"/>
              </a:ext>
            </a:extLst>
          </p:cNvPr>
          <p:cNvSpPr/>
          <p:nvPr/>
        </p:nvSpPr>
        <p:spPr>
          <a:xfrm>
            <a:off x="4410434" y="1679805"/>
            <a:ext cx="3267075" cy="4772025"/>
          </a:xfrm>
          <a:prstGeom prst="snip2Diag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/>
              <a:t>클라이언트 </a:t>
            </a:r>
            <a:r>
              <a:rPr lang="en-US" altLang="ko-KR" sz="2400" b="1" dirty="0"/>
              <a:t>/ </a:t>
            </a:r>
            <a:r>
              <a:rPr lang="ko-KR" altLang="en-US" sz="2400" b="1" dirty="0"/>
              <a:t>서버</a:t>
            </a:r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algn="ctr"/>
            <a:r>
              <a:rPr lang="ko-KR" altLang="en-US" dirty="0"/>
              <a:t>이펙트 및 </a:t>
            </a:r>
            <a:r>
              <a:rPr lang="en-US" altLang="ko-KR" dirty="0"/>
              <a:t>UI, </a:t>
            </a:r>
            <a:r>
              <a:rPr lang="ko-KR" altLang="en-US" dirty="0"/>
              <a:t>그림자 및 지연 조명 구현</a:t>
            </a:r>
            <a:r>
              <a:rPr lang="en-US" altLang="ko-KR" dirty="0"/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프레임워크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게임플레이 및 상호작용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캐릭터 애니메이션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충돌 및 최적화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서버 구현 및 동기화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altLang="ko-KR" dirty="0"/>
          </a:p>
        </p:txBody>
      </p:sp>
      <p:sp>
        <p:nvSpPr>
          <p:cNvPr id="8" name="사각형: 잘린 대각선 방향 모서리 7">
            <a:extLst>
              <a:ext uri="{FF2B5EF4-FFF2-40B4-BE49-F238E27FC236}">
                <a16:creationId xmlns:a16="http://schemas.microsoft.com/office/drawing/2014/main" id="{5537D547-D00B-67F9-F7C4-2B93B6F3997D}"/>
              </a:ext>
            </a:extLst>
          </p:cNvPr>
          <p:cNvSpPr/>
          <p:nvPr/>
        </p:nvSpPr>
        <p:spPr>
          <a:xfrm>
            <a:off x="7915993" y="1679805"/>
            <a:ext cx="3267075" cy="4772025"/>
          </a:xfrm>
          <a:prstGeom prst="snip2Diag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모델링 </a:t>
            </a:r>
            <a:r>
              <a:rPr lang="en-US" altLang="ko-KR" sz="2000" b="1" dirty="0"/>
              <a:t>/ </a:t>
            </a:r>
            <a:r>
              <a:rPr lang="ko-KR" altLang="en-US" sz="2000" b="1" dirty="0"/>
              <a:t>애니메이션</a:t>
            </a:r>
            <a:endParaRPr lang="en-US" altLang="ko-KR" sz="2000" b="1" dirty="0"/>
          </a:p>
          <a:p>
            <a:pPr algn="ctr"/>
            <a:endParaRPr lang="en-US" altLang="ko-KR" sz="3200" b="1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건물 및 오브젝트</a:t>
            </a:r>
            <a:r>
              <a:rPr lang="en-US" altLang="ko-KR" dirty="0"/>
              <a:t> </a:t>
            </a:r>
            <a:r>
              <a:rPr lang="ko-KR" altLang="en-US" dirty="0"/>
              <a:t>플레이어 모델링 및 텍스처링</a:t>
            </a:r>
            <a:r>
              <a:rPr lang="en-US" altLang="ko-KR" dirty="0"/>
              <a:t>,</a:t>
            </a:r>
          </a:p>
          <a:p>
            <a:pPr algn="ctr"/>
            <a:r>
              <a:rPr lang="ko-KR" altLang="en-US" dirty="0"/>
              <a:t>애니메이션 구현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5DB4A8-1503-EB81-DB88-67B978B49AF0}"/>
              </a:ext>
            </a:extLst>
          </p:cNvPr>
          <p:cNvSpPr txBox="1"/>
          <p:nvPr/>
        </p:nvSpPr>
        <p:spPr>
          <a:xfrm>
            <a:off x="1652586" y="1094730"/>
            <a:ext cx="1771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err="1"/>
              <a:t>김시인</a:t>
            </a:r>
            <a:endParaRPr lang="ko-KR" alt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1BEDEA-1847-0412-8FC0-7B3B2BD9C1B4}"/>
              </a:ext>
            </a:extLst>
          </p:cNvPr>
          <p:cNvSpPr txBox="1"/>
          <p:nvPr/>
        </p:nvSpPr>
        <p:spPr>
          <a:xfrm>
            <a:off x="5033961" y="1067742"/>
            <a:ext cx="1771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/>
              <a:t>전수민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277BC8-D792-F551-1A19-09A4472817BB}"/>
              </a:ext>
            </a:extLst>
          </p:cNvPr>
          <p:cNvSpPr txBox="1"/>
          <p:nvPr/>
        </p:nvSpPr>
        <p:spPr>
          <a:xfrm>
            <a:off x="8663706" y="1067741"/>
            <a:ext cx="1771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err="1"/>
              <a:t>김연규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825413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FAFB8585-029C-DD69-3646-2ED66E0EEEF2}"/>
              </a:ext>
            </a:extLst>
          </p:cNvPr>
          <p:cNvSpPr txBox="1">
            <a:spLocks/>
          </p:cNvSpPr>
          <p:nvPr/>
        </p:nvSpPr>
        <p:spPr>
          <a:xfrm>
            <a:off x="539496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ko-KR" altLang="en-US" kern="1200" dirty="0"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7. 역할 분담 및 일정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4405F4E-5B2F-01F5-276C-51FC48D40A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9150" y="2013527"/>
            <a:ext cx="11433699" cy="3172852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1" name="Date Placeholder 3">
            <a:extLst>
              <a:ext uri="{FF2B5EF4-FFF2-40B4-BE49-F238E27FC236}">
                <a16:creationId xmlns:a16="http://schemas.microsoft.com/office/drawing/2014/main" id="{8866566B-7CE9-2D53-7797-4B3F13CC76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en-US" altLang="ko-KR" noProof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33" name="Footer Placeholder 4">
            <a:extLst>
              <a:ext uri="{FF2B5EF4-FFF2-40B4-BE49-F238E27FC236}">
                <a16:creationId xmlns:a16="http://schemas.microsoft.com/office/drawing/2014/main" id="{6EA7579E-CC0F-D4CD-7AC7-878B24396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ko-KR" altLang="en-US" noProof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1035" name="Slide Number Placeholder 5">
            <a:extLst>
              <a:ext uri="{FF2B5EF4-FFF2-40B4-BE49-F238E27FC236}">
                <a16:creationId xmlns:a16="http://schemas.microsoft.com/office/drawing/2014/main" id="{1A31EFE9-1B76-9722-29B1-85DC1C2C3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  <a:defRPr/>
              </a:pPr>
              <a:t>15</a:t>
            </a:fld>
            <a:endParaRPr lang="ko-KR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599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25CD6D-8D43-969D-5B82-2E2786D46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8. </a:t>
            </a:r>
            <a:r>
              <a:rPr lang="ko-KR" altLang="en-US" dirty="0"/>
              <a:t>참고문헌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090100-0F2E-B501-B247-84E47347D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1050" dirty="0"/>
              <a:t>E</a:t>
            </a:r>
            <a:r>
              <a:rPr lang="ko-KR" altLang="en-US" sz="1050" dirty="0"/>
              <a:t>동 건물 이미지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2"/>
              </a:rPr>
              <a:t>https://ko.wikipedia.org/wiki/%ED%95%9C%EA%B5%AD%EA%B3%B5%ED%95%99%EB%8C%80%ED%95%99%EA%B5%90</a:t>
            </a:r>
            <a:endParaRPr lang="en-US" altLang="ko-KR" sz="1050" dirty="0"/>
          </a:p>
          <a:p>
            <a:r>
              <a:rPr lang="ko-KR" altLang="en-US" sz="1050" dirty="0" err="1"/>
              <a:t>손모으는</a:t>
            </a:r>
            <a:r>
              <a:rPr lang="ko-KR" altLang="en-US" sz="1050" dirty="0"/>
              <a:t> 이미지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3"/>
              </a:rPr>
              <a:t>https://pixabay.com/ko/photos/%ed%8c%80-%eb%ac%b8%ec%a0%9c-%ec%86%94%eb%a3%a8%ec%85%98-%eb%b6%84%ec%84%9d-4021480/</a:t>
            </a:r>
            <a:endParaRPr lang="en-US" altLang="ko-KR" sz="1050" dirty="0"/>
          </a:p>
          <a:p>
            <a:r>
              <a:rPr lang="ko-KR" altLang="en-US" sz="1050" dirty="0"/>
              <a:t>공부하는 이미지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4"/>
              </a:rPr>
              <a:t>https://br.freepik.com/fotos-premium/mao-de-homem-escrevendo-no-notebook-enquanto-usa-o-laptop_19012479.htm</a:t>
            </a:r>
            <a:endParaRPr lang="en-US" altLang="ko-KR" sz="1050" dirty="0"/>
          </a:p>
          <a:p>
            <a:r>
              <a:rPr lang="ko-KR" altLang="en-US" sz="1050" dirty="0"/>
              <a:t>키보드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5"/>
              </a:rPr>
              <a:t>https://cdn.pixabay.com/photo/2017/03/24/03/20/keyboard-2170063__480.png</a:t>
            </a:r>
            <a:endParaRPr lang="en-US" altLang="ko-KR" sz="1050" dirty="0"/>
          </a:p>
          <a:p>
            <a:r>
              <a:rPr lang="ko-KR" altLang="en-US" sz="1050" dirty="0"/>
              <a:t>마우스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6"/>
              </a:rPr>
              <a:t>https://www.google.com/aclk?sa=l&amp;ai=DChcSEwiDu6SOpr_7AhWYq5YKHbNcCzYYABArGgJ0bA&amp;sig=AOD64_2o7eF6BY-x7jvHy5oMSgU8qVTttA&amp;adurl&amp;ctype=5&amp;ved=2ahUKEwjYtpGOpr_7AhWHRvUHHfAeD5kQuxd6BQgBEK4D</a:t>
            </a:r>
            <a:endParaRPr lang="en-US" altLang="ko-KR" sz="1050" dirty="0"/>
          </a:p>
          <a:p>
            <a:r>
              <a:rPr lang="ko-KR" altLang="en-US" sz="1050" dirty="0"/>
              <a:t>게임플레이 설명 장면 내 이미지들은 게임 </a:t>
            </a:r>
            <a:r>
              <a:rPr lang="en-US" altLang="ko-KR" sz="1050" dirty="0"/>
              <a:t>‘</a:t>
            </a:r>
            <a:r>
              <a:rPr lang="ko-KR" altLang="en-US" sz="1050" dirty="0" err="1"/>
              <a:t>프롭나이트</a:t>
            </a:r>
            <a:r>
              <a:rPr lang="en-US" altLang="ko-KR" sz="1050" dirty="0"/>
              <a:t>’</a:t>
            </a:r>
            <a:r>
              <a:rPr lang="ko-KR" altLang="en-US" sz="1050" dirty="0"/>
              <a:t>에서 가져옴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7"/>
              </a:rPr>
              <a:t>https://store.steampowered.com/app/1549180/Propnight/</a:t>
            </a:r>
            <a:endParaRPr lang="en-US" altLang="ko-KR" sz="1050" dirty="0"/>
          </a:p>
          <a:p>
            <a:r>
              <a:rPr lang="ko-KR" altLang="en-US" sz="1050" dirty="0"/>
              <a:t>스포트라이트 </a:t>
            </a:r>
            <a:r>
              <a:rPr lang="en-US" altLang="ko-KR" sz="1050" dirty="0"/>
              <a:t>- 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inherit"/>
                <a:hlinkClick r:id="rId8" tooltip="https://img.freepik.com/free-vector/focus-spotlight-effect-display-in-warm-color_1017-25845"/>
              </a:rPr>
              <a:t>https://img.freepik.com/free-vector/focus-spotlight-effect-display-in-warm-color_1017-25845</a:t>
            </a:r>
            <a:r>
              <a:rPr lang="en-US" altLang="ko-KR" sz="800" dirty="0">
                <a:solidFill>
                  <a:srgbClr val="000000"/>
                </a:solidFill>
                <a:latin typeface="inherit"/>
                <a:hlinkClick r:id="rId8" tooltip="https://img.freepik.com/free-vector/focus-spotlight-effect-display-in-warm-color_1017-25845"/>
              </a:rPr>
              <a:t>.jpg</a:t>
            </a:r>
            <a:endParaRPr lang="en-US" altLang="ko-KR" sz="800" dirty="0">
              <a:solidFill>
                <a:srgbClr val="000000"/>
              </a:solidFill>
              <a:latin typeface="inherit"/>
            </a:endParaRPr>
          </a:p>
          <a:p>
            <a:r>
              <a:rPr lang="ko-KR" altLang="en-US" sz="1050" dirty="0" err="1"/>
              <a:t>깃허브</a:t>
            </a:r>
            <a:r>
              <a:rPr lang="ko-KR" altLang="en-US" sz="1050" dirty="0"/>
              <a:t> 데스크탑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9"/>
              </a:rPr>
              <a:t>https://desktop.github.com/</a:t>
            </a:r>
            <a:endParaRPr lang="en-US" altLang="ko-KR" sz="1050" dirty="0"/>
          </a:p>
          <a:p>
            <a:r>
              <a:rPr lang="en-US" altLang="ko-KR" sz="1050" dirty="0"/>
              <a:t>Visual studio 2022 - </a:t>
            </a:r>
            <a:r>
              <a:rPr lang="en-US" altLang="ko-KR" sz="1050" dirty="0">
                <a:hlinkClick r:id="rId10"/>
              </a:rPr>
              <a:t>https://visualstudio.microsoft.com/ko/</a:t>
            </a:r>
            <a:endParaRPr lang="en-US" altLang="ko-KR" sz="1050" dirty="0"/>
          </a:p>
          <a:p>
            <a:r>
              <a:rPr lang="ko-KR" altLang="en-US" sz="1050" dirty="0"/>
              <a:t>포토샵 </a:t>
            </a:r>
            <a:r>
              <a:rPr lang="en-US" altLang="ko-KR" sz="1050" dirty="0"/>
              <a:t>CS6 - </a:t>
            </a:r>
            <a:r>
              <a:rPr lang="en-US" altLang="ko-KR" sz="1050" dirty="0">
                <a:hlinkClick r:id="rId11"/>
              </a:rPr>
              <a:t>https://osb114.com/373</a:t>
            </a:r>
            <a:endParaRPr lang="en-US" altLang="ko-KR" sz="1050" dirty="0"/>
          </a:p>
          <a:p>
            <a:r>
              <a:rPr lang="en-US" altLang="ko-KR" sz="1050" dirty="0" err="1"/>
              <a:t>Zbrush</a:t>
            </a:r>
            <a:r>
              <a:rPr lang="en-US" altLang="ko-KR" sz="1050" dirty="0"/>
              <a:t> - </a:t>
            </a:r>
            <a:r>
              <a:rPr lang="en-US" altLang="ko-KR" sz="1050" dirty="0">
                <a:hlinkClick r:id="rId12"/>
              </a:rPr>
              <a:t>https://grabcad.com/groups/zbrush-plugin-group</a:t>
            </a:r>
            <a:endParaRPr lang="en-US" altLang="ko-KR" sz="1050" dirty="0"/>
          </a:p>
          <a:p>
            <a:r>
              <a:rPr lang="en-US" altLang="ko-KR" sz="1050" dirty="0"/>
              <a:t>3DS MAX - </a:t>
            </a:r>
            <a:r>
              <a:rPr lang="en-US" altLang="ko-KR" sz="1050" dirty="0">
                <a:hlinkClick r:id="rId13"/>
              </a:rPr>
              <a:t>https://www.techjockey.com/detail/autodesk-3ds-max</a:t>
            </a:r>
            <a:endParaRPr lang="en-US" altLang="ko-KR" sz="1050" dirty="0"/>
          </a:p>
          <a:p>
            <a:r>
              <a:rPr lang="en-US" altLang="ko-KR" sz="1050" dirty="0"/>
              <a:t>DirectX12 - </a:t>
            </a:r>
            <a:r>
              <a:rPr lang="en-US" altLang="ko" sz="1050" u="sng" dirty="0">
                <a:solidFill>
                  <a:schemeClr val="hlink"/>
                </a:solidFill>
                <a:latin typeface="Adobe Fan Heiti Std B" panose="020B0700000000000000" pitchFamily="34" charset="-128"/>
                <a:ea typeface="Malgun Gothic"/>
                <a:cs typeface="Malgun Gothic"/>
                <a:sym typeface="Malgun Gothic"/>
                <a:hlinkClick r:id="rId14"/>
              </a:rPr>
              <a:t>https://www.thefastcode.com/ko-krw/article/what-is-direct-x-12-and-why-is-it-important</a:t>
            </a:r>
            <a:r>
              <a:rPr lang="en-US" altLang="ko" sz="1050" u="sng" dirty="0">
                <a:solidFill>
                  <a:schemeClr val="hlink"/>
                </a:solidFill>
                <a:latin typeface="Adobe Fan Heiti Std B" panose="020B0700000000000000" pitchFamily="34" charset="-128"/>
                <a:ea typeface="Malgun Gothic"/>
                <a:cs typeface="Malgun Gothic"/>
                <a:sym typeface="Malgun Gothic"/>
              </a:rPr>
              <a:t> </a:t>
            </a:r>
          </a:p>
          <a:p>
            <a:endParaRPr lang="en-US" altLang="ko" sz="1050" u="sng" dirty="0">
              <a:solidFill>
                <a:schemeClr val="hlink"/>
              </a:solidFill>
              <a:latin typeface="Adobe Fan Heiti Std B" panose="020B0700000000000000" pitchFamily="34" charset="-128"/>
              <a:ea typeface="Malgun Gothic"/>
              <a:cs typeface="Malgun Gothic"/>
              <a:sym typeface="Malgun Gothic"/>
            </a:endParaRPr>
          </a:p>
          <a:p>
            <a:pPr marL="0" indent="0">
              <a:buNone/>
            </a:pPr>
            <a:endParaRPr lang="en-US" altLang="ko" sz="1050" u="sng" dirty="0">
              <a:solidFill>
                <a:schemeClr val="hlink"/>
              </a:solidFill>
              <a:latin typeface="Adobe Fan Heiti Std B" panose="020B0700000000000000" pitchFamily="34" charset="-128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9A6444-4933-D750-3E6C-2A3870DCA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16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0899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F16E5E-D010-C7A4-2E60-774717BF4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 anchor="ctr">
            <a:normAutofit/>
          </a:bodyPr>
          <a:lstStyle/>
          <a:p>
            <a:r>
              <a:rPr lang="en-US" altLang="ko-KR" dirty="0" err="1"/>
              <a:t>QnA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42631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CD28E7-D3AB-5711-E855-B112FE1A09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anchor="b">
            <a:normAutofit/>
          </a:bodyPr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1925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9C3FD2-AF88-4EF1-AFB7-5D31BD5A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 fontScale="92500"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연구목적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게임소개 및 특징</a:t>
            </a:r>
            <a:r>
              <a:rPr lang="en-US" altLang="ko-KR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</a:t>
            </a: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방법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개발환경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기술적요소 및 중점 연구 분야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개인별 준비 현황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타 게임과의 차별성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역할분담 및 일정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참고문헌</a:t>
            </a:r>
          </a:p>
          <a:p>
            <a:pPr marL="0" indent="0" rtl="0">
              <a:buNone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AB1A36-2D6E-4392-AAA4-996FFE03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ko-K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1200" b="0" i="0" u="none" strike="noStrike" kern="1200" cap="none" spc="0" normalizeH="0" baseline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160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0"/>
            <a:ext cx="5806440" cy="1325880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연구목적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B67B1E24-2840-4BB0-AE5A-2320A01CB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2003806"/>
            <a:ext cx="9457858" cy="4352544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최적화에 대한 여러 기법을 적용해보며 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효율적인 게임을 만들기 위한 능력을 개발한다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rtl="0"/>
            <a:endParaRPr lang="en-US" altLang="ko-KR" dirty="0"/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/>
              <a:t>모델링</a:t>
            </a:r>
            <a:r>
              <a:rPr lang="en-US" altLang="ko-KR" dirty="0"/>
              <a:t>, </a:t>
            </a:r>
            <a:r>
              <a:rPr lang="ko-KR" altLang="en-US" dirty="0"/>
              <a:t>텍스처 및 애니메이션 제작을 통해 </a:t>
            </a:r>
            <a:endParaRPr lang="en-US" altLang="ko-KR" dirty="0"/>
          </a:p>
          <a:p>
            <a:pPr rtl="0"/>
            <a:r>
              <a:rPr lang="ko-KR" altLang="en-US" dirty="0"/>
              <a:t>실무 능력을 배양한다</a:t>
            </a:r>
            <a:r>
              <a:rPr lang="en-US" altLang="ko-KR" dirty="0"/>
              <a:t>.</a:t>
            </a:r>
          </a:p>
          <a:p>
            <a:pPr rtl="0"/>
            <a:endParaRPr lang="en-US" altLang="ko-KR" dirty="0"/>
          </a:p>
          <a:p>
            <a:pPr rtl="0"/>
            <a:r>
              <a:rPr lang="en-US" altLang="ko-KR" dirty="0"/>
              <a:t>3. </a:t>
            </a:r>
            <a:r>
              <a:rPr lang="ko-KR" altLang="en-US" dirty="0"/>
              <a:t>각종 그래픽스 기술을 적용해보며 </a:t>
            </a:r>
            <a:r>
              <a:rPr lang="ko-KR" altLang="en-US" dirty="0" err="1"/>
              <a:t>쉐이더</a:t>
            </a:r>
            <a:r>
              <a:rPr lang="ko-KR" altLang="en-US" dirty="0"/>
              <a:t> 프로그래밍 및 </a:t>
            </a:r>
            <a:r>
              <a:rPr lang="en-US" altLang="ko-KR" dirty="0"/>
              <a:t>DirectX12 </a:t>
            </a:r>
            <a:r>
              <a:rPr lang="ko-KR" altLang="en-US" dirty="0"/>
              <a:t>파이프라인에 대한 이해도를 높인다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02193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게임소개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5395C8-4847-FC1D-7A5B-E86C78EE0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423" y="1090672"/>
            <a:ext cx="5483987" cy="307204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FB5ABFA-EDEB-FBCA-7C50-BDF2A46544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8229" y="977433"/>
            <a:ext cx="4455348" cy="31816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97CD92-D4D4-9DCC-0AA8-E043E5963E73}"/>
              </a:ext>
            </a:extLst>
          </p:cNvPr>
          <p:cNvSpPr txBox="1"/>
          <p:nvPr/>
        </p:nvSpPr>
        <p:spPr>
          <a:xfrm>
            <a:off x="4257412" y="4183960"/>
            <a:ext cx="4269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&lt;</a:t>
            </a:r>
            <a:r>
              <a:rPr lang="ko-KR" altLang="en-US" dirty="0"/>
              <a:t>그림</a:t>
            </a:r>
            <a:r>
              <a:rPr lang="en-US" altLang="ko-KR" dirty="0"/>
              <a:t>&gt; </a:t>
            </a:r>
            <a:r>
              <a:rPr lang="ko-KR" altLang="en-US" dirty="0"/>
              <a:t>게임 </a:t>
            </a:r>
            <a:r>
              <a:rPr lang="en-US" altLang="ko-KR" dirty="0"/>
              <a:t>“</a:t>
            </a:r>
            <a:r>
              <a:rPr lang="ko-KR" altLang="en-US" dirty="0" err="1"/>
              <a:t>프롭</a:t>
            </a:r>
            <a:r>
              <a:rPr lang="ko-KR" altLang="en-US" dirty="0"/>
              <a:t> 나이트</a:t>
            </a:r>
            <a:r>
              <a:rPr lang="en-US" altLang="ko-KR" dirty="0"/>
              <a:t>”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7CA2FD-0BE9-3487-2061-08BD47C89E8C}"/>
              </a:ext>
            </a:extLst>
          </p:cNvPr>
          <p:cNvSpPr txBox="1"/>
          <p:nvPr/>
        </p:nvSpPr>
        <p:spPr>
          <a:xfrm>
            <a:off x="1487740" y="4553292"/>
            <a:ext cx="921652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장르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비대칭 멀티 서바이벌</a:t>
            </a:r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2400" dirty="0">
                <a:ea typeface="맑은 고딕" panose="020B0503020000020004" pitchFamily="50" charset="-127"/>
                <a:cs typeface="Times New Roman" panose="02020603050405020304" pitchFamily="18" charset="0"/>
              </a:rPr>
              <a:t>시점</a:t>
            </a:r>
            <a:r>
              <a:rPr lang="en-US" altLang="ko-KR" sz="2400" dirty="0">
                <a:ea typeface="맑은 고딕" panose="020B0503020000020004" pitchFamily="50" charset="-127"/>
                <a:cs typeface="Times New Roman" panose="02020603050405020304" pitchFamily="18" charset="0"/>
              </a:rPr>
              <a:t>: 3</a:t>
            </a:r>
            <a:r>
              <a:rPr lang="ko-KR" altLang="en-US" sz="2400" dirty="0">
                <a:ea typeface="맑은 고딕" panose="020B0503020000020004" pitchFamily="50" charset="-127"/>
                <a:cs typeface="Times New Roman" panose="02020603050405020304" pitchFamily="18" charset="0"/>
              </a:rPr>
              <a:t>인칭</a:t>
            </a:r>
            <a:endParaRPr lang="en-US" altLang="ko-KR" sz="2400" dirty="0"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플레이 인원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학생 플레이어 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2~4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명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교수 플레이어 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1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명</a:t>
            </a:r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047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 및 </a:t>
            </a:r>
            <a:r>
              <a:rPr lang="ko-KR" altLang="en-US" dirty="0"/>
              <a:t>특징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E50238-31B7-6A51-8627-FAFF10542676}"/>
              </a:ext>
            </a:extLst>
          </p:cNvPr>
          <p:cNvSpPr txBox="1"/>
          <p:nvPr/>
        </p:nvSpPr>
        <p:spPr>
          <a:xfrm>
            <a:off x="3006136" y="1712803"/>
            <a:ext cx="27537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accent2"/>
                </a:solidFill>
              </a:rPr>
              <a:t>학생 플레이어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CBB9F1-C73F-AF5E-CE1D-94BEBE41810B}"/>
              </a:ext>
            </a:extLst>
          </p:cNvPr>
          <p:cNvSpPr txBox="1"/>
          <p:nvPr/>
        </p:nvSpPr>
        <p:spPr>
          <a:xfrm>
            <a:off x="5665148" y="2005191"/>
            <a:ext cx="7032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accent2"/>
                </a:solidFill>
              </a:rPr>
              <a:t>V</a:t>
            </a:r>
            <a:r>
              <a:rPr lang="en-US" altLang="ko-KR" sz="3200" dirty="0">
                <a:solidFill>
                  <a:schemeClr val="accent1">
                    <a:lumMod val="75000"/>
                  </a:schemeClr>
                </a:solidFill>
              </a:rPr>
              <a:t>S</a:t>
            </a:r>
            <a:endParaRPr lang="ko-KR" alt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5C4F8C-3287-A476-8DEF-9807F0392966}"/>
              </a:ext>
            </a:extLst>
          </p:cNvPr>
          <p:cNvSpPr txBox="1"/>
          <p:nvPr/>
        </p:nvSpPr>
        <p:spPr>
          <a:xfrm>
            <a:off x="6210134" y="2297578"/>
            <a:ext cx="29347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accent1">
                    <a:lumMod val="75000"/>
                  </a:schemeClr>
                </a:solidFill>
              </a:rPr>
              <a:t>교수 플레이어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DE848B4-B2D6-A2DD-2E72-43D71B944C13}"/>
              </a:ext>
            </a:extLst>
          </p:cNvPr>
          <p:cNvSpPr txBox="1"/>
          <p:nvPr/>
        </p:nvSpPr>
        <p:spPr>
          <a:xfrm>
            <a:off x="1487740" y="3174740"/>
            <a:ext cx="921652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컨셉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학생들과 교수의 술래잡기</a:t>
            </a:r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스토리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교수님들이 너무도 공부를 하지 않는 학생들을 공부시키기 위해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E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동을 봉쇄하였다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학생들은 교수의 공부지도를 피하여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E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동을 </a:t>
            </a:r>
            <a:r>
              <a:rPr lang="ko-KR" altLang="ko-KR" sz="2400" b="1" dirty="0">
                <a:solidFill>
                  <a:schemeClr val="accent2"/>
                </a:solidFill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탈출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하기 위해 </a:t>
            </a:r>
            <a:r>
              <a:rPr lang="ko-KR" altLang="ko-KR" sz="2400" b="1" dirty="0">
                <a:solidFill>
                  <a:schemeClr val="accent4"/>
                </a:solidFill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암호를 해독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해야 한다</a:t>
            </a:r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9213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10181822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/>
              <a:t>게임 플레이 </a:t>
            </a:r>
            <a:r>
              <a:rPr lang="en-US" altLang="ko-KR" dirty="0"/>
              <a:t>- </a:t>
            </a:r>
            <a:r>
              <a:rPr lang="ko-KR" altLang="en-US" dirty="0"/>
              <a:t>학생 플레이어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3D6AF9-07DA-3888-59AD-C781E2FFA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7509" y="3572023"/>
            <a:ext cx="4455348" cy="31816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1FB0FA-7803-7326-D5FA-00ED6DBA3A0A}"/>
              </a:ext>
            </a:extLst>
          </p:cNvPr>
          <p:cNvSpPr txBox="1"/>
          <p:nvPr/>
        </p:nvSpPr>
        <p:spPr>
          <a:xfrm>
            <a:off x="6912912" y="1479296"/>
            <a:ext cx="5279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학생 플레이어들은 교수에게 잡히지 않고</a:t>
            </a:r>
            <a:endParaRPr lang="en-US" altLang="ko-KR" dirty="0"/>
          </a:p>
          <a:p>
            <a:r>
              <a:rPr lang="en-US" altLang="ko-KR" dirty="0"/>
              <a:t>    </a:t>
            </a:r>
            <a:r>
              <a:rPr lang="ko-KR" altLang="en-US" dirty="0"/>
              <a:t>모든 컴퓨터와 노트북을 해킹하여 탈출구를 개방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F3119C-3D25-D9EB-9BFF-5644893E0753}"/>
              </a:ext>
            </a:extLst>
          </p:cNvPr>
          <p:cNvSpPr txBox="1"/>
          <p:nvPr/>
        </p:nvSpPr>
        <p:spPr>
          <a:xfrm>
            <a:off x="1286103" y="4818023"/>
            <a:ext cx="4737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해가 뜰 때까지 버티거나</a:t>
            </a:r>
            <a:r>
              <a:rPr lang="en-US" altLang="ko-KR" dirty="0"/>
              <a:t>, </a:t>
            </a:r>
            <a:r>
              <a:rPr lang="ko-KR" altLang="en-US" dirty="0"/>
              <a:t>모두 탈출하면 학생</a:t>
            </a:r>
            <a:r>
              <a:rPr lang="en-US" altLang="ko-KR" dirty="0"/>
              <a:t> </a:t>
            </a:r>
            <a:r>
              <a:rPr lang="ko-KR" altLang="en-US" dirty="0"/>
              <a:t>플레이어 승리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595CC7B-8FCA-7D44-BCF7-7CBA9BB0A4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455" y="1289678"/>
            <a:ext cx="4498273" cy="293392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2CA4330-44D0-967E-8923-32D05C1F1F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7313" y="1958325"/>
            <a:ext cx="1877374" cy="17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542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10576105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플레이 </a:t>
            </a:r>
            <a:r>
              <a:rPr lang="en-US" altLang="ko-KR" dirty="0"/>
              <a:t>-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교수 플레이어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3D6AF9-07DA-3888-59AD-C781E2FFA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7509" y="3572023"/>
            <a:ext cx="4455348" cy="31816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1FB0FA-7803-7326-D5FA-00ED6DBA3A0A}"/>
              </a:ext>
            </a:extLst>
          </p:cNvPr>
          <p:cNvSpPr txBox="1"/>
          <p:nvPr/>
        </p:nvSpPr>
        <p:spPr>
          <a:xfrm>
            <a:off x="6912912" y="1479296"/>
            <a:ext cx="4739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교수 플레이어는 학생들이 탈출하지 못하도록 전기 레버를 내리거나 직접 방해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F3119C-3D25-D9EB-9BFF-5644893E0753}"/>
              </a:ext>
            </a:extLst>
          </p:cNvPr>
          <p:cNvSpPr txBox="1"/>
          <p:nvPr/>
        </p:nvSpPr>
        <p:spPr>
          <a:xfrm>
            <a:off x="1286103" y="4818023"/>
            <a:ext cx="4737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해가 뜰 때까지 모든 학생들을 연구실에 공부시키면 승리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ECF68F7-7DA2-5E17-D2F0-F3CEF9AAE8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7509" y="3572023"/>
            <a:ext cx="4455348" cy="3181671"/>
          </a:xfrm>
          <a:prstGeom prst="rect">
            <a:avLst/>
          </a:prstGeom>
        </p:spPr>
      </p:pic>
      <p:pic>
        <p:nvPicPr>
          <p:cNvPr id="4098" name="Picture 2" descr="Propnight [Videos] - IGN">
            <a:extLst>
              <a:ext uri="{FF2B5EF4-FFF2-40B4-BE49-F238E27FC236}">
                <a16:creationId xmlns:a16="http://schemas.microsoft.com/office/drawing/2014/main" id="{F253C636-7A88-8D63-A15F-40E784804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093" y="1184640"/>
            <a:ext cx="3025088" cy="302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7840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화면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E29C53D-A2C6-384E-4475-9C03E253B6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3976" y="1325563"/>
            <a:ext cx="8504047" cy="4877633"/>
          </a:xfrm>
          <a:prstGeom prst="rect">
            <a:avLst/>
          </a:prstGeom>
        </p:spPr>
      </p:pic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94820341-728B-2209-9774-34DBD3AB9EE0}"/>
              </a:ext>
            </a:extLst>
          </p:cNvPr>
          <p:cNvSpPr/>
          <p:nvPr/>
        </p:nvSpPr>
        <p:spPr>
          <a:xfrm rot="2043430">
            <a:off x="6342078" y="788566"/>
            <a:ext cx="335559" cy="553776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아래쪽 15">
            <a:extLst>
              <a:ext uri="{FF2B5EF4-FFF2-40B4-BE49-F238E27FC236}">
                <a16:creationId xmlns:a16="http://schemas.microsoft.com/office/drawing/2014/main" id="{2D163388-9A00-AD28-702A-8389FD8748AE}"/>
              </a:ext>
            </a:extLst>
          </p:cNvPr>
          <p:cNvSpPr/>
          <p:nvPr/>
        </p:nvSpPr>
        <p:spPr>
          <a:xfrm rot="3250539">
            <a:off x="10432479" y="5255549"/>
            <a:ext cx="335559" cy="553776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ABDED494-63AF-721C-93E1-EDEB14C964FC}"/>
              </a:ext>
            </a:extLst>
          </p:cNvPr>
          <p:cNvSpPr/>
          <p:nvPr/>
        </p:nvSpPr>
        <p:spPr>
          <a:xfrm rot="18260094">
            <a:off x="1352922" y="5159886"/>
            <a:ext cx="335559" cy="553776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D151B08-C339-B39E-2CED-555957B60198}"/>
              </a:ext>
            </a:extLst>
          </p:cNvPr>
          <p:cNvSpPr txBox="1"/>
          <p:nvPr/>
        </p:nvSpPr>
        <p:spPr>
          <a:xfrm>
            <a:off x="6096000" y="470138"/>
            <a:ext cx="3353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남은 시간 및 </a:t>
            </a:r>
            <a:r>
              <a:rPr lang="ko-KR" altLang="en-US"/>
              <a:t>남은 해킹 상황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24CF486-7CE5-2567-D537-41EABAC86DC6}"/>
              </a:ext>
            </a:extLst>
          </p:cNvPr>
          <p:cNvSpPr txBox="1"/>
          <p:nvPr/>
        </p:nvSpPr>
        <p:spPr>
          <a:xfrm>
            <a:off x="10793963" y="4818890"/>
            <a:ext cx="13980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스킬 및 </a:t>
            </a:r>
            <a:r>
              <a:rPr lang="ko-KR" altLang="en-US" dirty="0" err="1"/>
              <a:t>쿨타임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E8EE70-CA46-B5F0-D9AF-376AE0635E95}"/>
              </a:ext>
            </a:extLst>
          </p:cNvPr>
          <p:cNvSpPr txBox="1"/>
          <p:nvPr/>
        </p:nvSpPr>
        <p:spPr>
          <a:xfrm>
            <a:off x="275288" y="4575844"/>
            <a:ext cx="1647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팀원과 자신의 </a:t>
            </a:r>
            <a:r>
              <a:rPr lang="en-US" altLang="ko-KR" dirty="0"/>
              <a:t>HP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79574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조작법</a:t>
            </a:r>
          </a:p>
        </p:txBody>
      </p:sp>
      <p:pic>
        <p:nvPicPr>
          <p:cNvPr id="1026" name="Picture 2" descr="1 + 무료 방향키 &amp; 키보드 이미지 - Pixabay">
            <a:extLst>
              <a:ext uri="{FF2B5EF4-FFF2-40B4-BE49-F238E27FC236}">
                <a16:creationId xmlns:a16="http://schemas.microsoft.com/office/drawing/2014/main" id="{5EDFBDB6-2405-BB69-A63C-EEB0396137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18" y="1143000"/>
            <a:ext cx="9144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418977-2082-000A-403C-B5582A0E6730}"/>
              </a:ext>
            </a:extLst>
          </p:cNvPr>
          <p:cNvSpPr txBox="1"/>
          <p:nvPr/>
        </p:nvSpPr>
        <p:spPr>
          <a:xfrm>
            <a:off x="10067637" y="2179782"/>
            <a:ext cx="1967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 </a:t>
            </a:r>
          </a:p>
        </p:txBody>
      </p:sp>
      <p:pic>
        <p:nvPicPr>
          <p:cNvPr id="1030" name="Picture 6" descr="홈플래닛 저소음 무선마우스, 화이트">
            <a:extLst>
              <a:ext uri="{FF2B5EF4-FFF2-40B4-BE49-F238E27FC236}">
                <a16:creationId xmlns:a16="http://schemas.microsoft.com/office/drawing/2014/main" id="{E50924D0-0F02-167D-7508-180F3A312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8254" y="2673927"/>
            <a:ext cx="1407967" cy="1407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C3DB218-3202-BB5A-D306-99325ACEF4F3}"/>
              </a:ext>
            </a:extLst>
          </p:cNvPr>
          <p:cNvSpPr/>
          <p:nvPr/>
        </p:nvSpPr>
        <p:spPr>
          <a:xfrm>
            <a:off x="2003682" y="4266590"/>
            <a:ext cx="2228316" cy="2678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0EE14B7E-49BF-80F6-CCED-E604DB38FD5E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3117840" y="4534444"/>
            <a:ext cx="8060" cy="1038220"/>
          </a:xfrm>
          <a:prstGeom prst="straightConnector1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61703F2-75CF-D5F2-F5C7-E1DAD4F8FC27}"/>
              </a:ext>
            </a:extLst>
          </p:cNvPr>
          <p:cNvSpPr txBox="1"/>
          <p:nvPr/>
        </p:nvSpPr>
        <p:spPr>
          <a:xfrm>
            <a:off x="2860399" y="5601502"/>
            <a:ext cx="1371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점프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E5DFF09-9CB2-8F6B-F340-DF5F16D58F80}"/>
              </a:ext>
            </a:extLst>
          </p:cNvPr>
          <p:cNvCxnSpPr>
            <a:cxnSpLocks/>
          </p:cNvCxnSpPr>
          <p:nvPr/>
        </p:nvCxnSpPr>
        <p:spPr>
          <a:xfrm flipH="1" flipV="1">
            <a:off x="9874921" y="2557478"/>
            <a:ext cx="420458" cy="4520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2325F3B-5B22-3D22-7336-8322E1923644}"/>
              </a:ext>
            </a:extLst>
          </p:cNvPr>
          <p:cNvSpPr txBox="1"/>
          <p:nvPr/>
        </p:nvSpPr>
        <p:spPr>
          <a:xfrm>
            <a:off x="11031674" y="2209852"/>
            <a:ext cx="840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스킬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F5268CF0-639E-D7E6-2B7C-8B9BB6EBE10A}"/>
              </a:ext>
            </a:extLst>
          </p:cNvPr>
          <p:cNvCxnSpPr>
            <a:cxnSpLocks/>
          </p:cNvCxnSpPr>
          <p:nvPr/>
        </p:nvCxnSpPr>
        <p:spPr>
          <a:xfrm flipV="1">
            <a:off x="10720396" y="2567177"/>
            <a:ext cx="505825" cy="4313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E76C5C8-D729-61D1-EF79-64A75575B533}"/>
              </a:ext>
            </a:extLst>
          </p:cNvPr>
          <p:cNvSpPr txBox="1"/>
          <p:nvPr/>
        </p:nvSpPr>
        <p:spPr>
          <a:xfrm>
            <a:off x="10869282" y="2280336"/>
            <a:ext cx="840915" cy="268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E7A4F33-3595-A77B-EBB6-00C079BB9803}"/>
              </a:ext>
            </a:extLst>
          </p:cNvPr>
          <p:cNvSpPr txBox="1"/>
          <p:nvPr/>
        </p:nvSpPr>
        <p:spPr>
          <a:xfrm>
            <a:off x="9268256" y="2261532"/>
            <a:ext cx="21304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상호작용</a:t>
            </a:r>
            <a:r>
              <a:rPr lang="en-US" altLang="ko-KR" sz="1200" dirty="0"/>
              <a:t>/</a:t>
            </a:r>
            <a:r>
              <a:rPr lang="ko-KR" altLang="en-US" sz="1200" dirty="0"/>
              <a:t>기본공격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DB92319-2321-860F-B880-B51861838175}"/>
              </a:ext>
            </a:extLst>
          </p:cNvPr>
          <p:cNvSpPr/>
          <p:nvPr/>
        </p:nvSpPr>
        <p:spPr>
          <a:xfrm>
            <a:off x="1431984" y="3114164"/>
            <a:ext cx="258793" cy="23288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1FC5C3F-094D-412E-829A-8A66201A4613}"/>
              </a:ext>
            </a:extLst>
          </p:cNvPr>
          <p:cNvSpPr/>
          <p:nvPr/>
        </p:nvSpPr>
        <p:spPr>
          <a:xfrm>
            <a:off x="1130059" y="3493698"/>
            <a:ext cx="258793" cy="25879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B9CCE80D-2595-2CE2-6F77-7EB0478F82FA}"/>
              </a:ext>
            </a:extLst>
          </p:cNvPr>
          <p:cNvSpPr/>
          <p:nvPr/>
        </p:nvSpPr>
        <p:spPr>
          <a:xfrm>
            <a:off x="1513368" y="3493698"/>
            <a:ext cx="258793" cy="25879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CC3D340-A446-DB0E-03B7-D6AF72000F29}"/>
              </a:ext>
            </a:extLst>
          </p:cNvPr>
          <p:cNvSpPr/>
          <p:nvPr/>
        </p:nvSpPr>
        <p:spPr>
          <a:xfrm>
            <a:off x="1906088" y="3493698"/>
            <a:ext cx="258793" cy="25879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5788C162-AF0B-4EAA-A7E3-4FCD6724205F}"/>
              </a:ext>
            </a:extLst>
          </p:cNvPr>
          <p:cNvCxnSpPr/>
          <p:nvPr/>
        </p:nvCxnSpPr>
        <p:spPr>
          <a:xfrm>
            <a:off x="1642764" y="3752490"/>
            <a:ext cx="0" cy="1647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E125E6F-DDFD-AF51-93D1-D26D8CDD4B42}"/>
              </a:ext>
            </a:extLst>
          </p:cNvPr>
          <p:cNvSpPr txBox="1"/>
          <p:nvPr/>
        </p:nvSpPr>
        <p:spPr>
          <a:xfrm>
            <a:off x="1330386" y="5416836"/>
            <a:ext cx="100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이동</a:t>
            </a:r>
          </a:p>
        </p:txBody>
      </p:sp>
    </p:spTree>
    <p:extLst>
      <p:ext uri="{BB962C8B-B14F-4D97-AF65-F5344CB8AC3E}">
        <p14:creationId xmlns:p14="http://schemas.microsoft.com/office/powerpoint/2010/main" val="1003243052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071_TF78504181_Win32.potx" id="{53D1D609-C9A9-47F9-8C8C-A5AFCC2E736F}" vid="{17C6E6DF-1035-471A-8170-27FB72BB79A3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413533D-8C39-401E-8B75-B1AEEEC56B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BDEF148-1770-458F-8F5B-C3D0A278AA9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A449C04-64B3-4403-94B7-8D2284C38D1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{67780AE4-4855-48FC-9095-88FF4D1428EF}tf78504181_win32</Template>
  <TotalTime>650</TotalTime>
  <Words>808</Words>
  <Application>Microsoft Office PowerPoint</Application>
  <PresentationFormat>와이드스크린</PresentationFormat>
  <Paragraphs>157</Paragraphs>
  <Slides>18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Adobe Fan Heiti Std B</vt:lpstr>
      <vt:lpstr>inherit</vt:lpstr>
      <vt:lpstr>맑은 고딕</vt:lpstr>
      <vt:lpstr>맑은 고딕</vt:lpstr>
      <vt:lpstr>Arial</vt:lpstr>
      <vt:lpstr>Avenir Next LT Pro</vt:lpstr>
      <vt:lpstr>ShapesVTI</vt:lpstr>
      <vt:lpstr>Avoid* him</vt:lpstr>
      <vt:lpstr>목차</vt:lpstr>
      <vt:lpstr>1. 연구목적</vt:lpstr>
      <vt:lpstr>2. 게임소개</vt:lpstr>
      <vt:lpstr>2. 게임 소개 및 특징</vt:lpstr>
      <vt:lpstr>2. 게임 플레이 - 학생 플레이어</vt:lpstr>
      <vt:lpstr>2. 게임 플레이 - 교수 플레이어</vt:lpstr>
      <vt:lpstr>2. 게임 화면</vt:lpstr>
      <vt:lpstr>2. 조작법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8. 참고문헌</vt:lpstr>
      <vt:lpstr>QnA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Avoid* him</dc:title>
  <dc:creator>/게임공학과/학생 전수민</dc:creator>
  <cp:lastModifiedBy>/게임공학과/학생 전수민</cp:lastModifiedBy>
  <cp:revision>85</cp:revision>
  <dcterms:created xsi:type="dcterms:W3CDTF">2022-11-12T04:48:11Z</dcterms:created>
  <dcterms:modified xsi:type="dcterms:W3CDTF">2022-11-21T12:52:18Z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